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13"/>
  </p:notesMasterIdLst>
  <p:handoutMasterIdLst>
    <p:handoutMasterId r:id="rId14"/>
  </p:handoutMasterIdLst>
  <p:sldIdLst>
    <p:sldId id="423" r:id="rId3"/>
    <p:sldId id="486" r:id="rId4"/>
    <p:sldId id="509" r:id="rId5"/>
    <p:sldId id="510" r:id="rId6"/>
    <p:sldId id="504" r:id="rId7"/>
    <p:sldId id="506" r:id="rId8"/>
    <p:sldId id="498" r:id="rId9"/>
    <p:sldId id="507" r:id="rId10"/>
    <p:sldId id="508" r:id="rId11"/>
    <p:sldId id="501" r:id="rId12"/>
  </p:sldIdLst>
  <p:sldSz cx="9144000" cy="6858000" type="screen4x3"/>
  <p:notesSz cx="6858000" cy="92964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9401"/>
    <a:srgbClr val="DACA8E"/>
    <a:srgbClr val="D1AE01"/>
    <a:srgbClr val="163356"/>
    <a:srgbClr val="BB9C01"/>
    <a:srgbClr val="1A3D68"/>
    <a:srgbClr val="86A9D4"/>
    <a:srgbClr val="668E36"/>
    <a:srgbClr val="729E3C"/>
    <a:srgbClr val="90B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51" autoAdjust="0"/>
    <p:restoredTop sz="99286" autoAdjust="0"/>
  </p:normalViewPr>
  <p:slideViewPr>
    <p:cSldViewPr snapToGrid="0" showGuides="1">
      <p:cViewPr>
        <p:scale>
          <a:sx n="70" d="100"/>
          <a:sy n="70" d="100"/>
        </p:scale>
        <p:origin x="-1932" y="-564"/>
      </p:cViewPr>
      <p:guideLst>
        <p:guide orient="horz" pos="522"/>
        <p:guide pos="1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38D95-88AE-4D5D-9779-8F501292AE21}" type="datetimeFigureOut">
              <a:rPr lang="en-US" smtClean="0">
                <a:latin typeface="Calibri" pitchFamily="34" charset="0"/>
              </a:rPr>
              <a:pPr/>
              <a:t>10/7/2013</a:t>
            </a:fld>
            <a:endParaRPr lang="en-US" dirty="0"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396888-1F68-4DC1-804B-D51EEFF422D2}" type="slidenum">
              <a:rPr lang="en-US" smtClean="0">
                <a:latin typeface="Calibri" pitchFamily="34" charset="0"/>
              </a:rPr>
              <a:pPr/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50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E03C127-C2F7-407E-9ACF-0FE1A1BA2D25}" type="datetimeFigureOut">
              <a:rPr lang="en-US" smtClean="0"/>
              <a:pPr/>
              <a:t>10/7/2013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A8FFFB5-D5E7-496C-9D5A-42761E12F4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325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0AAB846-E12B-45C9-9D5F-82DB737F1E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6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C4F83760-7A0D-4465-BF59-F70CFF3FBD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5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934F3A4-8A02-47D3-8536-1601789AE0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0AAB846-E12B-45C9-9D5F-82DB737F1E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1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0920" y="332951"/>
            <a:ext cx="7950201" cy="79216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>
                <a:latin typeface="Calibri" pitchFamily="34" charset="0"/>
              </a:defRPr>
            </a:lvl1pPr>
            <a:lvl2pPr marL="742950" indent="-285750">
              <a:buFontTx/>
              <a:buBlip>
                <a:blip r:embed="rId3"/>
              </a:buBlip>
              <a:defRPr>
                <a:latin typeface="Calibri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61EF1-2F02-4A36-A135-6E9D9762B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95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46C6C35-7D4E-43E6-8456-3FA2C8563B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0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056E5CE-539C-4AF0-874F-F840935084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9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B627BC2-A4B7-47F6-A8C3-75A61191EE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78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093B02F-8E21-40A3-BDFC-A92F17AFA6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77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C4B7321-1862-4BCC-8FFD-680AA9759C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0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6E7FCEC-2487-4DFB-966A-8ADF956215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0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0920" y="332951"/>
            <a:ext cx="7950201" cy="79216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>
                <a:latin typeface="Calibri" pitchFamily="34" charset="0"/>
              </a:defRPr>
            </a:lvl1pPr>
            <a:lvl2pPr marL="742950" indent="-285750">
              <a:buFontTx/>
              <a:buBlip>
                <a:blip r:embed="rId3"/>
              </a:buBlip>
              <a:defRPr>
                <a:latin typeface="Calibri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61EF1-2F02-4A36-A135-6E9D9762B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9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7CC2615-EB9F-46DF-8323-2D1B266F1C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8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C4F83760-7A0D-4465-BF59-F70CFF3FBD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934F3A4-8A02-47D3-8536-1601789AE0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06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46C6C35-7D4E-43E6-8456-3FA2C8563B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27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056E5CE-539C-4AF0-874F-F840935084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8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B627BC2-A4B7-47F6-A8C3-75A61191EE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6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093B02F-8E21-40A3-BDFC-A92F17AFA6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68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C4B7321-1862-4BCC-8FFD-680AA9759C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6E7FCEC-2487-4DFB-966A-8ADF956215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6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7CC2615-EB9F-46DF-8323-2D1B266F1C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9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248" y="328085"/>
            <a:ext cx="7950201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372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2F2701-7580-49F4-AB07-DD64A284B9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7800" y="64372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0807" y="6443132"/>
            <a:ext cx="2133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9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ts val="2900"/>
        </a:lnSpc>
        <a:spcBef>
          <a:spcPct val="0"/>
        </a:spcBef>
        <a:buNone/>
        <a:defRPr sz="2800" b="1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ct val="20000"/>
        </a:spcBef>
        <a:spcAft>
          <a:spcPts val="600"/>
        </a:spcAft>
        <a:buClr>
          <a:srgbClr val="B19401"/>
        </a:buClr>
        <a:buFontTx/>
        <a:buBlip>
          <a:blip r:embed="rId14"/>
        </a:buBlip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600"/>
        </a:spcAft>
        <a:buClr>
          <a:srgbClr val="44697D"/>
        </a:buClr>
        <a:buSzPct val="97000"/>
        <a:buFontTx/>
        <a:buBlip>
          <a:blip r:embed="rId15"/>
        </a:buBlip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7998" y="194735"/>
            <a:ext cx="7950201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372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2F2701-7580-49F4-AB07-DD64A284B9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7800" y="64372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0807" y="6443132"/>
            <a:ext cx="2133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94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ts val="2900"/>
        </a:lnSpc>
        <a:spcBef>
          <a:spcPct val="0"/>
        </a:spcBef>
        <a:buNone/>
        <a:defRPr sz="2800" b="1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ct val="20000"/>
        </a:spcBef>
        <a:spcAft>
          <a:spcPts val="600"/>
        </a:spcAft>
        <a:buClr>
          <a:srgbClr val="B19401"/>
        </a:buClr>
        <a:buFontTx/>
        <a:buBlip>
          <a:blip r:embed="rId14"/>
        </a:buBlip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600"/>
        </a:spcAft>
        <a:buClr>
          <a:srgbClr val="44697D"/>
        </a:buClr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35954" y="2328526"/>
            <a:ext cx="3189766" cy="225410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Calibri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652927" y="5666746"/>
            <a:ext cx="3218392" cy="602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Oct 8, 2013 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IMRB 2013 Conference  </a:t>
            </a:r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204289" y="2743119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Strategy.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04290" y="3259866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Discipline.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204290" y="3807738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Execution.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7538" y="2685623"/>
            <a:ext cx="0" cy="14992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08080" y="2685623"/>
            <a:ext cx="0" cy="14992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ata\refuge stations\photos\New Picture (1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859" y="2520859"/>
            <a:ext cx="325154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Determine best suited solution for site specific needs</a:t>
            </a:r>
          </a:p>
          <a:p>
            <a:r>
              <a:rPr lang="en-US" sz="2600" dirty="0" smtClean="0"/>
              <a:t>Settle for only top quality products / workmanship  (life safety units)</a:t>
            </a:r>
          </a:p>
          <a:p>
            <a:r>
              <a:rPr lang="en-US" sz="2600" dirty="0" smtClean="0"/>
              <a:t>Maintenance program</a:t>
            </a:r>
          </a:p>
          <a:p>
            <a:r>
              <a:rPr lang="en-US" sz="2600" dirty="0" smtClean="0"/>
              <a:t>Acceptance and psychological adjustment by workforce</a:t>
            </a:r>
          </a:p>
          <a:p>
            <a:pPr lvl="1"/>
            <a:r>
              <a:rPr lang="en-US" sz="2400" dirty="0" smtClean="0"/>
              <a:t>Smaller </a:t>
            </a:r>
            <a:r>
              <a:rPr lang="en-US" sz="2400" dirty="0" smtClean="0"/>
              <a:t>size </a:t>
            </a:r>
            <a:endParaRPr lang="en-US" sz="2400" dirty="0" smtClean="0"/>
          </a:p>
          <a:p>
            <a:pPr lvl="1"/>
            <a:r>
              <a:rPr lang="en-US" sz="2400" dirty="0" smtClean="0"/>
              <a:t>mechanical life support system</a:t>
            </a:r>
          </a:p>
          <a:p>
            <a:endParaRPr lang="en-US" sz="2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10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942711"/>
            <a:ext cx="7915608" cy="43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0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48854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Portable Refuge Chambers vs Permanent Refuge Stations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111" y="2373359"/>
            <a:ext cx="7855739" cy="2057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dirty="0" smtClean="0"/>
              <a:t>To create a safe environment that will sustain our </a:t>
            </a:r>
            <a:r>
              <a:rPr lang="en-US" sz="2600" dirty="0" smtClean="0"/>
              <a:t>workforce that </a:t>
            </a:r>
            <a:r>
              <a:rPr lang="en-US" sz="2600" dirty="0" smtClean="0"/>
              <a:t>are trapped underground during an emergency.</a:t>
            </a:r>
            <a:endParaRPr lang="en-US" sz="2600" b="1" dirty="0" smtClean="0"/>
          </a:p>
          <a:p>
            <a:pPr marL="0" indent="0" algn="ctr">
              <a:buNone/>
            </a:pPr>
            <a:r>
              <a:rPr lang="en-US" sz="2600" dirty="0" smtClean="0"/>
              <a:t>  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/>
              <a:t> </a:t>
            </a:r>
            <a:endParaRPr lang="en-US" dirty="0"/>
          </a:p>
        </p:txBody>
      </p:sp>
      <p:pic>
        <p:nvPicPr>
          <p:cNvPr id="10" name="Picture 2" descr="C:\Users\markus.uchtenhagen\AppData\Local\Microsoft\Windows\Temporary Internet Files\Content.IE5\0ZTIKQ06\MC90029260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750" y="917772"/>
            <a:ext cx="1525486" cy="14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09242" y="1215337"/>
            <a:ext cx="7915608" cy="57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Objective</a:t>
            </a:r>
          </a:p>
        </p:txBody>
      </p:sp>
      <p:pic>
        <p:nvPicPr>
          <p:cNvPr id="3074" name="Picture 2" descr="C:\Data\refuge stations\photos\New Picture (7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4" y="4114801"/>
            <a:ext cx="3862339" cy="195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ata\Mine Rescue Project\Marlin\photos\refuge stations\rs#13 entranc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105" y="3975061"/>
            <a:ext cx="2980210" cy="223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Portable Refuge Chambers vs Permanent Refuge Stations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3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1704" y="1076362"/>
            <a:ext cx="7915608" cy="62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History of Refuge Stations and Refuge Chambers </a:t>
            </a:r>
          </a:p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 Hard Rock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5418" y="2421886"/>
            <a:ext cx="8629981" cy="395161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Redundant cutouts with a barrier wall(s) creating an area that could be over-pressurized</a:t>
            </a:r>
          </a:p>
          <a:p>
            <a:r>
              <a:rPr lang="en-US" sz="2800" dirty="0" smtClean="0"/>
              <a:t>Areas of sufficient size to utilize ‘dead air space’ as an air supply.</a:t>
            </a:r>
          </a:p>
          <a:p>
            <a:r>
              <a:rPr lang="en-US" sz="2800" dirty="0" smtClean="0"/>
              <a:t>Perhaps adding compressed oxygen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from cylinders and CO</a:t>
            </a:r>
            <a:r>
              <a:rPr lang="en-US" sz="1400" dirty="0" smtClean="0"/>
              <a:t>2</a:t>
            </a:r>
            <a:r>
              <a:rPr lang="en-US" sz="2800" dirty="0" smtClean="0"/>
              <a:t> removal</a:t>
            </a:r>
          </a:p>
          <a:p>
            <a:r>
              <a:rPr lang="en-US" sz="2800" dirty="0" smtClean="0"/>
              <a:t>Located in close proximity to work headings</a:t>
            </a:r>
          </a:p>
          <a:p>
            <a:r>
              <a:rPr lang="en-US" sz="2800" dirty="0" smtClean="0"/>
              <a:t>Higher cost, slower rate of construction</a:t>
            </a:r>
          </a:p>
          <a:p>
            <a:r>
              <a:rPr lang="en-US" sz="2800" dirty="0" smtClean="0"/>
              <a:t>Can house more personnel for set period of time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Data\Mine Rescue Project\Marlin\photos\refuge stations\rs#13 layou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494" y="3695567"/>
            <a:ext cx="2516844" cy="188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4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Portable Refuge Chambers vs Permanent Refuge Stations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4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1704" y="1076362"/>
            <a:ext cx="7915608" cy="62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History of Refuge Stations and Refuge Chambers </a:t>
            </a:r>
          </a:p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 Hard Rock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5418" y="2421886"/>
            <a:ext cx="8629981" cy="3079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6169" y="2124044"/>
            <a:ext cx="8629981" cy="4448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As work areas shift quickly, refuge areas need to as well</a:t>
            </a:r>
          </a:p>
          <a:p>
            <a:r>
              <a:rPr lang="en-US" sz="2400" dirty="0"/>
              <a:t>Trend moving towards portable refuge chambers / </a:t>
            </a:r>
            <a:r>
              <a:rPr lang="en-US" sz="2400" dirty="0" smtClean="0"/>
              <a:t>shelters</a:t>
            </a:r>
          </a:p>
          <a:p>
            <a:r>
              <a:rPr lang="en-US" sz="2400" dirty="0" smtClean="0"/>
              <a:t>Requires smaller sized opening for placement</a:t>
            </a:r>
          </a:p>
          <a:p>
            <a:r>
              <a:rPr lang="en-US" sz="2400" dirty="0" smtClean="0"/>
              <a:t>Mobility, cost effectiveness, climate controlled</a:t>
            </a:r>
          </a:p>
          <a:p>
            <a:r>
              <a:rPr lang="en-US" sz="2400" dirty="0"/>
              <a:t>Offers life support even if </a:t>
            </a:r>
            <a:r>
              <a:rPr lang="en-US" sz="2400" dirty="0" smtClean="0"/>
              <a:t>main mine support </a:t>
            </a:r>
            <a:r>
              <a:rPr lang="en-US" sz="2400" dirty="0"/>
              <a:t>services are lost </a:t>
            </a:r>
            <a:endParaRPr lang="en-US" sz="2400" dirty="0" smtClean="0"/>
          </a:p>
          <a:p>
            <a:r>
              <a:rPr lang="en-US" sz="2400" dirty="0" smtClean="0"/>
              <a:t>Higher </a:t>
            </a:r>
            <a:r>
              <a:rPr lang="en-US" sz="2400" dirty="0" smtClean="0"/>
              <a:t>degree of quality control in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construction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" name="Picture 2" descr="C:\Data\refuge stations\photos\New Picture (17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302" y="4782973"/>
            <a:ext cx="243497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52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20" y="332951"/>
            <a:ext cx="7950201" cy="813461"/>
          </a:xfrm>
        </p:spPr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875" y="1600201"/>
            <a:ext cx="8239125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1072365"/>
            <a:ext cx="7915608" cy="62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Operational Review 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91319" y="1699147"/>
            <a:ext cx="8202305" cy="4831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/>
              <a:t>In fresh air ventilation flow (if possible)</a:t>
            </a:r>
          </a:p>
          <a:p>
            <a:r>
              <a:rPr lang="en-US" sz="2600" dirty="0" smtClean="0"/>
              <a:t>Determine sizing: </a:t>
            </a:r>
          </a:p>
          <a:p>
            <a:pPr lvl="1"/>
            <a:r>
              <a:rPr lang="en-US" sz="2400" dirty="0" smtClean="0"/>
              <a:t># of workers in the area (employees and visitors)</a:t>
            </a:r>
          </a:p>
          <a:p>
            <a:pPr lvl="1"/>
            <a:r>
              <a:rPr lang="en-US" sz="2400" dirty="0" smtClean="0"/>
              <a:t>‘Dead air space’ vs stored O</a:t>
            </a:r>
            <a:r>
              <a:rPr lang="en-US" sz="1200" dirty="0" smtClean="0"/>
              <a:t>2</a:t>
            </a:r>
            <a:r>
              <a:rPr lang="en-US" sz="2400" dirty="0" smtClean="0"/>
              <a:t> supply</a:t>
            </a:r>
          </a:p>
          <a:p>
            <a:r>
              <a:rPr lang="en-US" sz="2600" dirty="0" smtClean="0"/>
              <a:t>Determine spacing of refuge areas</a:t>
            </a:r>
            <a:endParaRPr lang="en-US" sz="2600" dirty="0"/>
          </a:p>
          <a:p>
            <a:r>
              <a:rPr lang="en-US" sz="2600" dirty="0" smtClean="0"/>
              <a:t>Infrastructure in the area (electrical subs, shops, fuel bays, explosives storage etc)</a:t>
            </a:r>
          </a:p>
          <a:p>
            <a:r>
              <a:rPr lang="en-US" sz="2600" dirty="0" smtClean="0"/>
              <a:t>Assured supply of compressed air </a:t>
            </a:r>
          </a:p>
          <a:p>
            <a:r>
              <a:rPr lang="en-US" sz="2600" dirty="0" smtClean="0"/>
              <a:t>Located on main travel route for the area being serviced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285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20" y="332951"/>
            <a:ext cx="7950201" cy="813461"/>
          </a:xfrm>
        </p:spPr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875" y="1600201"/>
            <a:ext cx="8239125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6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1072365"/>
            <a:ext cx="7915608" cy="62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6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Operational Review 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91319" y="1699147"/>
            <a:ext cx="8202305" cy="4831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Determine length of time the refuge area will be in service (short / long term)</a:t>
            </a:r>
          </a:p>
          <a:p>
            <a:r>
              <a:rPr lang="en-US" sz="2600" dirty="0"/>
              <a:t>Vehicle traffic (damage, access)</a:t>
            </a:r>
          </a:p>
          <a:p>
            <a:r>
              <a:rPr lang="en-US" sz="2600" dirty="0" smtClean="0"/>
              <a:t>Local regulatory requirements</a:t>
            </a:r>
            <a:endParaRPr lang="en-US" sz="2600" dirty="0"/>
          </a:p>
          <a:p>
            <a:r>
              <a:rPr lang="en-US" sz="2600" dirty="0"/>
              <a:t>Ambient rock temperatures</a:t>
            </a:r>
          </a:p>
          <a:p>
            <a:r>
              <a:rPr lang="en-US" sz="2600" dirty="0"/>
              <a:t>Length of time to construct permanent refuge station</a:t>
            </a:r>
          </a:p>
          <a:p>
            <a:r>
              <a:rPr lang="en-US" sz="2600" dirty="0"/>
              <a:t>Determine size of opening for permanent vs portable </a:t>
            </a:r>
          </a:p>
          <a:p>
            <a:r>
              <a:rPr lang="en-US" sz="2600" dirty="0" smtClean="0"/>
              <a:t>Access to communication </a:t>
            </a:r>
            <a:r>
              <a:rPr lang="en-US" sz="2600" dirty="0" smtClean="0"/>
              <a:t>systems, power supply</a:t>
            </a:r>
            <a:endParaRPr lang="en-US" sz="2600" dirty="0" smtClean="0"/>
          </a:p>
          <a:p>
            <a:r>
              <a:rPr lang="en-US" sz="2600" dirty="0" smtClean="0"/>
              <a:t>Ground </a:t>
            </a:r>
            <a:r>
              <a:rPr lang="en-US" sz="2600" dirty="0"/>
              <a:t>conditions – competent ground in the area</a:t>
            </a:r>
          </a:p>
          <a:p>
            <a:endParaRPr lang="en-US" sz="2400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127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882487"/>
          </a:xfrm>
        </p:spPr>
        <p:txBody>
          <a:bodyPr>
            <a:normAutofit/>
          </a:bodyPr>
          <a:lstStyle/>
          <a:p>
            <a:r>
              <a:rPr lang="en-US" sz="2600" dirty="0" smtClean="0"/>
              <a:t>Vestibule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Access lighting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Interior lighting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Exterior door opens outward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Interior door opens inward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Gas monitoring in vestibule (CO, O</a:t>
            </a:r>
            <a:r>
              <a:rPr lang="en-US" sz="1200" dirty="0" smtClean="0">
                <a:solidFill>
                  <a:prstClr val="black"/>
                </a:solidFill>
              </a:rPr>
              <a:t>2</a:t>
            </a:r>
            <a:r>
              <a:rPr lang="en-US" sz="2400" dirty="0" smtClean="0">
                <a:solidFill>
                  <a:prstClr val="black"/>
                </a:solidFill>
              </a:rPr>
              <a:t>)</a:t>
            </a:r>
            <a:r>
              <a:rPr lang="en-US" sz="1200" dirty="0" smtClean="0">
                <a:solidFill>
                  <a:prstClr val="black"/>
                </a:solidFill>
              </a:rPr>
              <a:t>, </a:t>
            </a:r>
            <a:r>
              <a:rPr lang="en-US" sz="2600" dirty="0" smtClean="0">
                <a:solidFill>
                  <a:prstClr val="black"/>
                </a:solidFill>
              </a:rPr>
              <a:t>chamber (CO, CO</a:t>
            </a:r>
            <a:r>
              <a:rPr lang="en-US" sz="1200" dirty="0">
                <a:solidFill>
                  <a:prstClr val="black"/>
                </a:solidFill>
              </a:rPr>
              <a:t>2</a:t>
            </a:r>
            <a:r>
              <a:rPr lang="en-US" sz="2600" dirty="0" smtClean="0">
                <a:solidFill>
                  <a:prstClr val="black"/>
                </a:solidFill>
              </a:rPr>
              <a:t> O</a:t>
            </a:r>
            <a:r>
              <a:rPr lang="en-US" sz="1200" dirty="0" smtClean="0">
                <a:solidFill>
                  <a:prstClr val="black"/>
                </a:solidFill>
              </a:rPr>
              <a:t>2</a:t>
            </a:r>
            <a:r>
              <a:rPr lang="en-US" sz="2400" dirty="0" smtClean="0">
                <a:solidFill>
                  <a:prstClr val="black"/>
                </a:solidFill>
              </a:rPr>
              <a:t>)</a:t>
            </a:r>
            <a:endParaRPr lang="en-US" sz="2600" dirty="0" smtClean="0">
              <a:solidFill>
                <a:prstClr val="black"/>
              </a:solidFill>
            </a:endParaRPr>
          </a:p>
          <a:p>
            <a:r>
              <a:rPr lang="en-US" sz="2600" dirty="0" smtClean="0">
                <a:solidFill>
                  <a:prstClr val="black"/>
                </a:solidFill>
              </a:rPr>
              <a:t>Positive pressure capability in vestibule and </a:t>
            </a:r>
            <a:r>
              <a:rPr lang="en-US" sz="2600" dirty="0">
                <a:solidFill>
                  <a:prstClr val="black"/>
                </a:solidFill>
              </a:rPr>
              <a:t>in </a:t>
            </a:r>
            <a:r>
              <a:rPr lang="en-US" sz="2600" dirty="0" smtClean="0">
                <a:solidFill>
                  <a:prstClr val="black"/>
                </a:solidFill>
              </a:rPr>
              <a:t>chamber (</a:t>
            </a:r>
            <a:r>
              <a:rPr lang="en-US" sz="2600" dirty="0">
                <a:solidFill>
                  <a:prstClr val="black"/>
                </a:solidFill>
              </a:rPr>
              <a:t>compressed air cylinders</a:t>
            </a:r>
            <a:r>
              <a:rPr lang="en-US" sz="2600" dirty="0" smtClean="0">
                <a:solidFill>
                  <a:prstClr val="black"/>
                </a:solidFill>
              </a:rPr>
              <a:t>)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Pressure relief in vestibule and chamber</a:t>
            </a:r>
            <a:endParaRPr lang="en-US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7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942711"/>
            <a:ext cx="7915608" cy="43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0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Portable Refuge Chambers – features to consider</a:t>
            </a:r>
          </a:p>
        </p:txBody>
      </p:sp>
      <p:pic>
        <p:nvPicPr>
          <p:cNvPr id="1026" name="Picture 2" descr="C:\Data\refuge stations\photos\New Picture (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535" y="1514604"/>
            <a:ext cx="4772879" cy="17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47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Oxygen supply</a:t>
            </a:r>
          </a:p>
          <a:p>
            <a:r>
              <a:rPr lang="en-US" sz="2400" dirty="0">
                <a:solidFill>
                  <a:prstClr val="black"/>
                </a:solidFill>
              </a:rPr>
              <a:t>CO</a:t>
            </a:r>
            <a:r>
              <a:rPr lang="en-US" sz="1200" dirty="0">
                <a:solidFill>
                  <a:prstClr val="black"/>
                </a:solidFill>
              </a:rPr>
              <a:t>2</a:t>
            </a:r>
            <a:r>
              <a:rPr lang="en-US" sz="2400" dirty="0">
                <a:solidFill>
                  <a:prstClr val="black"/>
                </a:solidFill>
              </a:rPr>
              <a:t> removal</a:t>
            </a:r>
          </a:p>
          <a:p>
            <a:r>
              <a:rPr lang="en-US" sz="2400" dirty="0"/>
              <a:t>Thermal protection</a:t>
            </a:r>
          </a:p>
          <a:p>
            <a:r>
              <a:rPr lang="en-US" sz="2400" dirty="0">
                <a:solidFill>
                  <a:prstClr val="black"/>
                </a:solidFill>
              </a:rPr>
              <a:t>Double walls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Independent </a:t>
            </a:r>
            <a:r>
              <a:rPr lang="en-US" sz="2600" dirty="0">
                <a:solidFill>
                  <a:prstClr val="black"/>
                </a:solidFill>
              </a:rPr>
              <a:t>battery system</a:t>
            </a:r>
          </a:p>
          <a:p>
            <a:r>
              <a:rPr lang="en-US" sz="2600" dirty="0">
                <a:solidFill>
                  <a:prstClr val="black"/>
                </a:solidFill>
              </a:rPr>
              <a:t>Climate control (heater/ air conditioning</a:t>
            </a:r>
            <a:r>
              <a:rPr lang="en-US" sz="2600" dirty="0" smtClean="0">
                <a:solidFill>
                  <a:prstClr val="black"/>
                </a:solidFill>
              </a:rPr>
              <a:t>)</a:t>
            </a:r>
            <a:endParaRPr lang="en-US" sz="2600" dirty="0">
              <a:solidFill>
                <a:prstClr val="black"/>
              </a:solidFill>
            </a:endParaRPr>
          </a:p>
          <a:p>
            <a:r>
              <a:rPr lang="en-US" sz="2600" dirty="0" smtClean="0">
                <a:solidFill>
                  <a:prstClr val="black"/>
                </a:solidFill>
              </a:rPr>
              <a:t>Set </a:t>
            </a:r>
            <a:r>
              <a:rPr lang="en-US" sz="2600" dirty="0">
                <a:solidFill>
                  <a:prstClr val="black"/>
                </a:solidFill>
              </a:rPr>
              <a:t>duration of Life Support System  </a:t>
            </a:r>
          </a:p>
          <a:p>
            <a:pPr lvl="1"/>
            <a:r>
              <a:rPr lang="en-US" sz="2600" dirty="0" smtClean="0">
                <a:solidFill>
                  <a:prstClr val="black"/>
                </a:solidFill>
              </a:rPr>
              <a:t>O</a:t>
            </a:r>
            <a:r>
              <a:rPr lang="en-US" sz="1200" dirty="0" smtClean="0">
                <a:solidFill>
                  <a:prstClr val="black"/>
                </a:solidFill>
              </a:rPr>
              <a:t>2</a:t>
            </a:r>
            <a:r>
              <a:rPr lang="en-US" sz="2600" dirty="0" smtClean="0">
                <a:solidFill>
                  <a:prstClr val="black"/>
                </a:solidFill>
              </a:rPr>
              <a:t> </a:t>
            </a:r>
            <a:r>
              <a:rPr lang="en-US" sz="2600" dirty="0">
                <a:solidFill>
                  <a:prstClr val="black"/>
                </a:solidFill>
              </a:rPr>
              <a:t>supply </a:t>
            </a:r>
            <a:endParaRPr lang="en-US" sz="2600" dirty="0" smtClean="0">
              <a:solidFill>
                <a:prstClr val="black"/>
              </a:solidFill>
            </a:endParaRPr>
          </a:p>
          <a:p>
            <a:pPr lvl="1"/>
            <a:r>
              <a:rPr lang="en-US" sz="2600" dirty="0" smtClean="0">
                <a:solidFill>
                  <a:prstClr val="black"/>
                </a:solidFill>
              </a:rPr>
              <a:t>electrical </a:t>
            </a:r>
            <a:r>
              <a:rPr lang="en-US" sz="2600" dirty="0">
                <a:solidFill>
                  <a:prstClr val="black"/>
                </a:solidFill>
              </a:rPr>
              <a:t>supply </a:t>
            </a:r>
            <a:r>
              <a:rPr lang="en-US" sz="2600" dirty="0" smtClean="0">
                <a:solidFill>
                  <a:prstClr val="black"/>
                </a:solidFill>
              </a:rPr>
              <a:t>(in </a:t>
            </a:r>
            <a:r>
              <a:rPr lang="en-US" sz="2600" dirty="0">
                <a:solidFill>
                  <a:prstClr val="black"/>
                </a:solidFill>
              </a:rPr>
              <a:t>emergency mode)</a:t>
            </a:r>
          </a:p>
          <a:p>
            <a:endParaRPr lang="en-US" sz="2600" dirty="0" smtClean="0">
              <a:solidFill>
                <a:prstClr val="black"/>
              </a:solidFill>
            </a:endParaRPr>
          </a:p>
          <a:p>
            <a:endParaRPr lang="en-US" sz="2600" dirty="0" smtClean="0">
              <a:solidFill>
                <a:prstClr val="black"/>
              </a:solidFill>
            </a:endParaRPr>
          </a:p>
          <a:p>
            <a:endParaRPr lang="en-US" sz="2600" dirty="0" smtClean="0">
              <a:solidFill>
                <a:prstClr val="black"/>
              </a:solidFill>
            </a:endParaRPr>
          </a:p>
          <a:p>
            <a:endParaRPr lang="en-US" sz="2600" dirty="0" smtClean="0">
              <a:solidFill>
                <a:prstClr val="black"/>
              </a:solidFill>
            </a:endParaRPr>
          </a:p>
          <a:p>
            <a:endParaRPr lang="en-US" sz="26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sz="2600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sz="2600" dirty="0" smtClean="0"/>
          </a:p>
          <a:p>
            <a:pPr lvl="2"/>
            <a:endParaRPr lang="en-US" sz="2600" dirty="0" smtClean="0"/>
          </a:p>
          <a:p>
            <a:pPr lvl="1"/>
            <a:endParaRPr lang="en-US" sz="2600" dirty="0" smtClean="0"/>
          </a:p>
          <a:p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8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942711"/>
            <a:ext cx="7915608" cy="43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0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Portable Refuge Chambers – features to consider</a:t>
            </a:r>
          </a:p>
        </p:txBody>
      </p:sp>
      <p:pic>
        <p:nvPicPr>
          <p:cNvPr id="2051" name="Picture 3" descr="C:\Data\refuge stations\photos\New Picture (9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324980"/>
            <a:ext cx="2224254" cy="296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16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Portable Refuge Chambers vs Permanent Refuge 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solidFill>
                  <a:prstClr val="black"/>
                </a:solidFill>
              </a:rPr>
              <a:t>Set # of occupants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Potable water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Toilet facilities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Transport </a:t>
            </a:r>
            <a:r>
              <a:rPr lang="en-US" sz="2600" dirty="0">
                <a:solidFill>
                  <a:prstClr val="black"/>
                </a:solidFill>
              </a:rPr>
              <a:t>capabilities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Entertainment package</a:t>
            </a:r>
          </a:p>
          <a:p>
            <a:r>
              <a:rPr lang="en-US" sz="2600" dirty="0" smtClean="0">
                <a:solidFill>
                  <a:prstClr val="black"/>
                </a:solidFill>
              </a:rPr>
              <a:t>After market support engineering </a:t>
            </a:r>
          </a:p>
          <a:p>
            <a:pPr marL="0" indent="0">
              <a:buNone/>
            </a:pPr>
            <a:r>
              <a:rPr lang="en-US" sz="2600" dirty="0">
                <a:solidFill>
                  <a:prstClr val="black"/>
                </a:solidFill>
              </a:rPr>
              <a:t> </a:t>
            </a:r>
            <a:r>
              <a:rPr lang="en-US" sz="2600" dirty="0" smtClean="0">
                <a:solidFill>
                  <a:prstClr val="black"/>
                </a:solidFill>
              </a:rPr>
              <a:t>  service / training</a:t>
            </a:r>
          </a:p>
          <a:p>
            <a:pPr marL="0" indent="0">
              <a:buNone/>
            </a:pPr>
            <a:endParaRPr lang="en-US" sz="2600" dirty="0" smtClean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9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8742" y="942711"/>
            <a:ext cx="7915608" cy="43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0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Portable Refuge Chambers – features to consider</a:t>
            </a:r>
          </a:p>
        </p:txBody>
      </p:sp>
      <p:pic>
        <p:nvPicPr>
          <p:cNvPr id="4098" name="Picture 2" descr="C:\Data\refuge stations\photos\New Pi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265" y="1879622"/>
            <a:ext cx="281415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84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8867</TotalTime>
  <Words>538</Words>
  <Application>Microsoft Office PowerPoint</Application>
  <PresentationFormat>On-screen Show (4:3)</PresentationFormat>
  <Paragraphs>135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6_Office Theme</vt:lpstr>
      <vt:lpstr>7_Office Theme</vt:lpstr>
      <vt:lpstr>PowerPoint Presentation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  <vt:lpstr>Portable Refuge Chambers vs Permanent Refuge Stations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2012MGM Meeting update - Mine rescue</dc:title>
  <dc:creator>lplochec</dc:creator>
  <cp:lastModifiedBy>Markus Uchtenhagen</cp:lastModifiedBy>
  <cp:revision>853</cp:revision>
  <dcterms:created xsi:type="dcterms:W3CDTF">2011-11-03T15:49:28Z</dcterms:created>
  <dcterms:modified xsi:type="dcterms:W3CDTF">2013-10-07T21:02:46Z</dcterms:modified>
</cp:coreProperties>
</file>